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5" r:id="rId10"/>
    <p:sldId id="256" r:id="rId11"/>
    <p:sldId id="284" r:id="rId12"/>
    <p:sldId id="268" r:id="rId13"/>
    <p:sldId id="271" r:id="rId14"/>
    <p:sldId id="272" r:id="rId15"/>
    <p:sldId id="27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cepcni" initials="R" lastIdx="2" clrIdx="0">
    <p:extLst>
      <p:ext uri="{19B8F6BF-5375-455C-9EA6-DF929625EA0E}">
        <p15:presenceInfo xmlns:p15="http://schemas.microsoft.com/office/powerpoint/2012/main" userId="Recepc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64" autoAdjust="0"/>
  </p:normalViewPr>
  <p:slideViewPr>
    <p:cSldViewPr>
      <p:cViewPr varScale="1">
        <p:scale>
          <a:sx n="99" d="100"/>
          <a:sy n="99" d="100"/>
        </p:scale>
        <p:origin x="19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92887-9F70-4E0A-9E08-5CE889C2A958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5E2F0-AC65-4FD8-B35F-662A37BC9D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242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D657-AE31-46F9-967A-7663759D5B4A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3ED9-0D8D-4D48-B0C3-88A9DAAFB9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06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D657-AE31-46F9-967A-7663759D5B4A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3ED9-0D8D-4D48-B0C3-88A9DAAFB9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46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D657-AE31-46F9-967A-7663759D5B4A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3ED9-0D8D-4D48-B0C3-88A9DAAFB9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18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D657-AE31-46F9-967A-7663759D5B4A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3ED9-0D8D-4D48-B0C3-88A9DAAFB9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00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D657-AE31-46F9-967A-7663759D5B4A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3ED9-0D8D-4D48-B0C3-88A9DAAFB9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33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D657-AE31-46F9-967A-7663759D5B4A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3ED9-0D8D-4D48-B0C3-88A9DAAFB9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18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D657-AE31-46F9-967A-7663759D5B4A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3ED9-0D8D-4D48-B0C3-88A9DAAFB9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43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D657-AE31-46F9-967A-7663759D5B4A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3ED9-0D8D-4D48-B0C3-88A9DAAFB9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65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D657-AE31-46F9-967A-7663759D5B4A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3ED9-0D8D-4D48-B0C3-88A9DAAFB9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67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D657-AE31-46F9-967A-7663759D5B4A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3ED9-0D8D-4D48-B0C3-88A9DAAFB9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76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D657-AE31-46F9-967A-7663759D5B4A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3ED9-0D8D-4D48-B0C3-88A9DAAFB9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36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6D657-AE31-46F9-967A-7663759D5B4A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93ED9-0D8D-4D48-B0C3-88A9DAAFB9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6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dni-dum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-819472"/>
            <a:ext cx="8795320" cy="3744416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5"/>
                </a:solidFill>
                <a:latin typeface="Fira Sans" panose="020B0803050000020004" pitchFamily="34" charset="0"/>
                <a:ea typeface="Fira Sans" panose="020B0803050000020004" pitchFamily="34" charset="0"/>
              </a:rPr>
              <a:t>Nabídka pro školy</a:t>
            </a:r>
            <a:br>
              <a:rPr lang="cs-CZ" sz="4000" dirty="0" smtClean="0">
                <a:solidFill>
                  <a:schemeClr val="accent5"/>
                </a:solidFill>
                <a:latin typeface="Fira Sans" panose="020B0803050000020004" pitchFamily="34" charset="0"/>
                <a:ea typeface="Fira Sans" panose="020B0803050000020004" pitchFamily="34" charset="0"/>
              </a:rPr>
            </a:br>
            <a:r>
              <a:rPr lang="cs-CZ" sz="4000" dirty="0" smtClean="0">
                <a:solidFill>
                  <a:schemeClr val="accent5"/>
                </a:solidFill>
                <a:latin typeface="Fira Sans" panose="020B0803050000020004" pitchFamily="34" charset="0"/>
                <a:ea typeface="Fira Sans" panose="020B0803050000020004" pitchFamily="34" charset="0"/>
              </a:rPr>
              <a:t>v roce 2022</a:t>
            </a:r>
            <a:endParaRPr lang="cs-CZ" sz="4000" dirty="0">
              <a:solidFill>
                <a:schemeClr val="accent5"/>
              </a:solidFill>
              <a:latin typeface="Fira Sans" panose="020B0803050000020004" pitchFamily="34" charset="0"/>
              <a:ea typeface="Fira Sans" panose="020B08030500000200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10" y="1772816"/>
            <a:ext cx="6169260" cy="46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270576" cy="576063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chemeClr val="accent5"/>
                </a:solidFill>
                <a:latin typeface="Fira Sans" panose="020B0803050000020004" pitchFamily="34" charset="0"/>
                <a:ea typeface="Fira Sans" panose="020B0803050000020004" pitchFamily="34" charset="0"/>
              </a:rPr>
              <a:t/>
            </a:r>
            <a:br>
              <a:rPr lang="cs-CZ" sz="3600" dirty="0" smtClean="0">
                <a:solidFill>
                  <a:schemeClr val="accent5"/>
                </a:solidFill>
                <a:latin typeface="Fira Sans" panose="020B0803050000020004" pitchFamily="34" charset="0"/>
                <a:ea typeface="Fira Sans" panose="020B0803050000020004" pitchFamily="34" charset="0"/>
              </a:rPr>
            </a:br>
            <a:r>
              <a:rPr lang="cs-CZ" sz="3600" dirty="0" smtClean="0">
                <a:solidFill>
                  <a:schemeClr val="accent5"/>
                </a:solidFill>
                <a:latin typeface="Fira Sans" panose="020B0803050000020004" pitchFamily="34" charset="0"/>
                <a:ea typeface="Fira Sans" panose="020B0803050000020004" pitchFamily="34" charset="0"/>
              </a:rPr>
              <a:t>Komentované prohlídky hráze </a:t>
            </a:r>
            <a:endParaRPr lang="cs-CZ" sz="3600" dirty="0">
              <a:solidFill>
                <a:schemeClr val="accent5"/>
              </a:solidFill>
              <a:latin typeface="Fira Sans" panose="020B0803050000020004" pitchFamily="34" charset="0"/>
              <a:ea typeface="Fira Sans" panose="020B08030500000200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14233"/>
            <a:ext cx="4543240" cy="295907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17032"/>
            <a:ext cx="4523868" cy="295907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94573"/>
            <a:ext cx="4523868" cy="28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9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84176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accent5"/>
                </a:solidFill>
                <a:latin typeface="Fira Sans" panose="020B0803050000020004" pitchFamily="34" charset="0"/>
                <a:ea typeface="Fira Sans" panose="020B0803050000020004" pitchFamily="34" charset="0"/>
              </a:rPr>
              <a:t>NOVINKA pro r.2022</a:t>
            </a:r>
            <a:br>
              <a:rPr lang="cs-CZ" sz="3600" dirty="0" smtClean="0">
                <a:solidFill>
                  <a:schemeClr val="accent5"/>
                </a:solidFill>
                <a:latin typeface="Fira Sans" panose="020B0803050000020004" pitchFamily="34" charset="0"/>
                <a:ea typeface="Fira Sans" panose="020B0803050000020004" pitchFamily="34" charset="0"/>
              </a:rPr>
            </a:br>
            <a:r>
              <a:rPr lang="cs-CZ" sz="3600" dirty="0" smtClean="0">
                <a:solidFill>
                  <a:schemeClr val="accent5"/>
                </a:solidFill>
                <a:latin typeface="Fira Sans" panose="020B0803050000020004" pitchFamily="34" charset="0"/>
                <a:ea typeface="Fira Sans" panose="020B0803050000020004" pitchFamily="34" charset="0"/>
              </a:rPr>
              <a:t>exkurze k zatopeným mostům</a:t>
            </a:r>
            <a:endParaRPr lang="cs-CZ" sz="3600" dirty="0">
              <a:solidFill>
                <a:schemeClr val="accent5"/>
              </a:solidFill>
              <a:latin typeface="Fira Sans" panose="020B0803050000020004" pitchFamily="34" charset="0"/>
              <a:ea typeface="Fira Sans" panose="020B08030500000200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38" y="1988840"/>
            <a:ext cx="608820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1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368152"/>
          </a:xfrm>
        </p:spPr>
        <p:txBody>
          <a:bodyPr>
            <a:noAutofit/>
          </a:bodyPr>
          <a:lstStyle/>
          <a:p>
            <a:r>
              <a:rPr lang="cs-CZ" sz="4000" dirty="0" smtClean="0">
                <a:solidFill>
                  <a:schemeClr val="accent5"/>
                </a:solidFill>
                <a:latin typeface="Fira Sans" panose="020B0803050000020004" pitchFamily="34" charset="0"/>
                <a:ea typeface="Fira Sans" panose="020B0803050000020004" pitchFamily="34" charset="0"/>
              </a:rPr>
              <a:t>EXKURZE K OPUŠTĚNÝM DÁLNIČNÍM MOSTŮM</a:t>
            </a:r>
            <a:endParaRPr lang="cs-CZ" sz="4000" dirty="0">
              <a:solidFill>
                <a:schemeClr val="accent5"/>
              </a:solidFill>
              <a:latin typeface="Fira Sans" panose="020B0803050000020004" pitchFamily="34" charset="0"/>
              <a:ea typeface="Fira Sans" panose="020B08030500000200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92896"/>
            <a:ext cx="8291264" cy="36004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60000"/>
              </a:lnSpc>
            </a:pPr>
            <a:r>
              <a:rPr lang="cs-CZ" sz="20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tzv. „nedokončené mosty“ jsou lákavým </a:t>
            </a:r>
            <a:r>
              <a:rPr lang="cs-CZ" sz="2000" dirty="0">
                <a:latin typeface="Fira Sans" panose="020B0803050000020004" pitchFamily="34" charset="0"/>
                <a:ea typeface="Fira Sans" panose="020B0803050000020004" pitchFamily="34" charset="0"/>
              </a:rPr>
              <a:t>turistickým cílem, nicméně leží v ochranném pásmu vodního zdroje, kam je veřejnosti vstup </a:t>
            </a:r>
            <a:r>
              <a:rPr lang="cs-CZ" sz="20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přísně zakázán!</a:t>
            </a:r>
          </a:p>
          <a:p>
            <a:pPr algn="just">
              <a:lnSpc>
                <a:spcPct val="160000"/>
              </a:lnSpc>
            </a:pPr>
            <a:r>
              <a:rPr lang="cs-CZ" sz="2000" dirty="0">
                <a:latin typeface="Fira Sans" panose="020B0803050000020004" pitchFamily="34" charset="0"/>
                <a:ea typeface="Fira Sans" panose="020B0803050000020004" pitchFamily="34" charset="0"/>
              </a:rPr>
              <a:t>e</a:t>
            </a:r>
            <a:r>
              <a:rPr lang="cs-CZ" sz="20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xkurze</a:t>
            </a:r>
            <a:r>
              <a:rPr lang="cs-CZ" sz="2000" dirty="0">
                <a:latin typeface="Fira Sans" panose="020B0803050000020004" pitchFamily="34" charset="0"/>
                <a:ea typeface="Fira Sans" panose="020B0803050000020004" pitchFamily="34" charset="0"/>
              </a:rPr>
              <a:t>, kterou pořádá </a:t>
            </a:r>
            <a:r>
              <a:rPr lang="cs-CZ" sz="20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VD, </a:t>
            </a:r>
            <a:r>
              <a:rPr lang="cs-CZ" sz="2000" dirty="0">
                <a:latin typeface="Fira Sans" panose="020B0803050000020004" pitchFamily="34" charset="0"/>
                <a:ea typeface="Fira Sans" panose="020B0803050000020004" pitchFamily="34" charset="0"/>
              </a:rPr>
              <a:t>je jedinou legální možností, jak toto místo </a:t>
            </a:r>
            <a:r>
              <a:rPr lang="cs-CZ" sz="20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navštívit</a:t>
            </a:r>
          </a:p>
          <a:p>
            <a:pPr algn="just">
              <a:lnSpc>
                <a:spcPct val="160000"/>
              </a:lnSpc>
            </a:pPr>
            <a:r>
              <a:rPr lang="cs-CZ" sz="2000" dirty="0">
                <a:latin typeface="Fira Sans" panose="020B0803050000020004" pitchFamily="34" charset="0"/>
                <a:ea typeface="Fira Sans" panose="020B0803050000020004" pitchFamily="34" charset="0"/>
              </a:rPr>
              <a:t>e</a:t>
            </a:r>
            <a:r>
              <a:rPr lang="cs-CZ" sz="20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xkurze jsou možné od března do června a od září do listopadu</a:t>
            </a:r>
          </a:p>
          <a:p>
            <a:pPr algn="just">
              <a:lnSpc>
                <a:spcPct val="160000"/>
              </a:lnSpc>
            </a:pPr>
            <a:r>
              <a:rPr lang="cs-CZ" sz="2000" dirty="0">
                <a:latin typeface="Fira Sans" panose="020B0803050000020004" pitchFamily="34" charset="0"/>
                <a:ea typeface="Fira Sans" panose="020B0803050000020004" pitchFamily="34" charset="0"/>
              </a:rPr>
              <a:t>č</a:t>
            </a:r>
            <a:r>
              <a:rPr lang="cs-CZ" sz="20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asová náročnost cca </a:t>
            </a:r>
            <a:r>
              <a:rPr lang="cs-CZ" sz="20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2 hodiny</a:t>
            </a:r>
            <a:endParaRPr lang="cs-CZ" sz="2000" dirty="0" smtClean="0">
              <a:latin typeface="Fira Sans" panose="020B0803050000020004" pitchFamily="34" charset="0"/>
              <a:ea typeface="Fira Sans" panose="020B08030500000200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cs-CZ" sz="2000" dirty="0">
                <a:latin typeface="Fira Sans" panose="020B0803050000020004" pitchFamily="34" charset="0"/>
                <a:ea typeface="Fira Sans" panose="020B0803050000020004" pitchFamily="34" charset="0"/>
              </a:rPr>
              <a:t>t</a:t>
            </a:r>
            <a:r>
              <a:rPr lang="cs-CZ" sz="20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rasa cca 3 km</a:t>
            </a:r>
          </a:p>
          <a:p>
            <a:pPr algn="just">
              <a:lnSpc>
                <a:spcPct val="160000"/>
              </a:lnSpc>
            </a:pPr>
            <a:r>
              <a:rPr lang="cs-CZ" sz="2000" dirty="0">
                <a:latin typeface="Fira Sans" panose="020B0803050000020004" pitchFamily="34" charset="0"/>
                <a:ea typeface="Fira Sans" panose="020B0803050000020004" pitchFamily="34" charset="0"/>
              </a:rPr>
              <a:t>c</a:t>
            </a:r>
            <a:r>
              <a:rPr lang="cs-CZ" sz="20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ena vstupného je 200,-Kč/žák</a:t>
            </a:r>
          </a:p>
          <a:p>
            <a:pPr algn="just">
              <a:lnSpc>
                <a:spcPct val="160000"/>
              </a:lnSpc>
            </a:pPr>
            <a:r>
              <a:rPr lang="cs-CZ" sz="2000" dirty="0">
                <a:latin typeface="Fira Sans" panose="020B0803050000020004" pitchFamily="34" charset="0"/>
                <a:ea typeface="Fira Sans" panose="020B0803050000020004" pitchFamily="34" charset="0"/>
              </a:rPr>
              <a:t>r</a:t>
            </a:r>
            <a:r>
              <a:rPr lang="cs-CZ" sz="20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ůzná témata exkurzí – historie výstavby D1, botanika, EVL Želivka</a:t>
            </a:r>
          </a:p>
          <a:p>
            <a:pPr algn="just"/>
            <a:endParaRPr lang="cs-CZ" sz="2800" dirty="0" smtClean="0"/>
          </a:p>
          <a:p>
            <a:pPr algn="just"/>
            <a:endParaRPr lang="cs-CZ" sz="2800" dirty="0" smtClean="0"/>
          </a:p>
          <a:p>
            <a:pPr algn="just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800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2656"/>
            <a:ext cx="5653335" cy="37444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992"/>
            <a:ext cx="5016684" cy="332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6632"/>
            <a:ext cx="6026678" cy="39916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" y="3212976"/>
            <a:ext cx="543589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chemeClr val="accent5"/>
                </a:solidFill>
                <a:latin typeface="Fira Sans" panose="020B0803050000020004" pitchFamily="34" charset="0"/>
                <a:ea typeface="Fira Sans" panose="020B0803050000020004" pitchFamily="34" charset="0"/>
              </a:rPr>
              <a:t>Děkujeme za pozornost</a:t>
            </a:r>
            <a:endParaRPr lang="cs-CZ" dirty="0">
              <a:solidFill>
                <a:schemeClr val="accent5"/>
              </a:solidFill>
              <a:latin typeface="Fira Sans" panose="020B0803050000020004" pitchFamily="34" charset="0"/>
              <a:ea typeface="Fira Sans" panose="020B08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0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5"/>
                </a:solidFill>
                <a:latin typeface="Fira Sans" panose="020B0803050000020004" pitchFamily="34" charset="0"/>
                <a:ea typeface="Fira Sans" panose="020B0803050000020004" pitchFamily="34" charset="0"/>
              </a:rPr>
              <a:t>V r.2022 nabízí Vodní dům školám</a:t>
            </a:r>
            <a:endParaRPr lang="cs-CZ" sz="4000" dirty="0">
              <a:solidFill>
                <a:schemeClr val="accent5"/>
              </a:solidFill>
              <a:latin typeface="Fira Sans" panose="020B0803050000020004" pitchFamily="34" charset="0"/>
              <a:ea typeface="Fira Sans" panose="020B08030500000200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Výukové programy </a:t>
            </a:r>
            <a:endParaRPr lang="cs-CZ" sz="2800" dirty="0">
              <a:latin typeface="Fira Sans" panose="020B0803050000020004" pitchFamily="34" charset="0"/>
              <a:ea typeface="Fira Sans" panose="020B0803050000020004" pitchFamily="34" charset="0"/>
            </a:endParaRPr>
          </a:p>
          <a:p>
            <a:r>
              <a:rPr lang="cs-CZ" sz="28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Exkurze na hráz vodního díla Švihov</a:t>
            </a:r>
          </a:p>
          <a:p>
            <a:r>
              <a:rPr lang="cs-CZ" sz="28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Prohlídku interaktivní expozice Vodního domu</a:t>
            </a:r>
          </a:p>
          <a:p>
            <a:r>
              <a:rPr lang="cs-CZ" sz="28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Pracovní listy do venkovního areálu VD</a:t>
            </a:r>
          </a:p>
          <a:p>
            <a:r>
              <a:rPr lang="cs-CZ" sz="28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Komentovaná krmení (raků, netopýra)</a:t>
            </a:r>
          </a:p>
          <a:p>
            <a:r>
              <a:rPr lang="cs-CZ" sz="28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Novinkou v nabídce jsou exkurze k zatopeným mostům zaměřené na informace o EVL Želivka</a:t>
            </a:r>
            <a:endParaRPr lang="cs-CZ" sz="2800" dirty="0">
              <a:latin typeface="Fira Sans" panose="020B0803050000020004" pitchFamily="34" charset="0"/>
              <a:ea typeface="Fira Sans" panose="020B08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5"/>
                </a:solidFill>
                <a:latin typeface="Fira Sans" panose="020B0803050000020004" pitchFamily="34" charset="0"/>
                <a:ea typeface="Fira Sans" panose="020B0803050000020004" pitchFamily="34" charset="0"/>
              </a:rPr>
              <a:t>Výukové programy</a:t>
            </a:r>
            <a:endParaRPr lang="cs-CZ" sz="4000" dirty="0">
              <a:solidFill>
                <a:schemeClr val="accent5"/>
              </a:solidFill>
              <a:latin typeface="Fira Sans" panose="020B0803050000020004" pitchFamily="34" charset="0"/>
              <a:ea typeface="Fira Sans" panose="020B08030500000200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8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Podrobný popis všech nabízených výukových programů včetně délky trvání je uveden na </a:t>
            </a:r>
            <a:r>
              <a:rPr lang="cs-CZ" sz="2800" dirty="0" smtClean="0">
                <a:latin typeface="Fira Sans" panose="020B0803050000020004" pitchFamily="34" charset="0"/>
                <a:ea typeface="Fira Sans" panose="020B0803050000020004" pitchFamily="34" charset="0"/>
                <a:hlinkClick r:id="rId2"/>
              </a:rPr>
              <a:t>www.vodni-dum.cz</a:t>
            </a:r>
            <a:endParaRPr lang="cs-CZ" sz="2800" dirty="0" smtClean="0">
              <a:latin typeface="Fira Sans" panose="020B0803050000020004" pitchFamily="34" charset="0"/>
              <a:ea typeface="Fira Sans" panose="020B0803050000020004" pitchFamily="34" charset="0"/>
            </a:endParaRPr>
          </a:p>
          <a:p>
            <a:r>
              <a:rPr lang="cs-CZ" sz="28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Cena 85,-Kč/žák (tato cena zahrnuje výukový program i prohlídku expozice VD)</a:t>
            </a:r>
          </a:p>
          <a:p>
            <a:r>
              <a:rPr lang="cs-CZ" sz="28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Objednávky VP </a:t>
            </a:r>
            <a:r>
              <a:rPr lang="cs-CZ" sz="2800" dirty="0" smtClean="0">
                <a:solidFill>
                  <a:schemeClr val="accent5"/>
                </a:solidFill>
                <a:latin typeface="Fira Sans" panose="020B0803050000020004" pitchFamily="34" charset="0"/>
                <a:ea typeface="Fira Sans" panose="020B0803050000020004" pitchFamily="34" charset="0"/>
              </a:rPr>
              <a:t>pouze písemně </a:t>
            </a:r>
            <a:r>
              <a:rPr lang="cs-CZ" sz="2800" dirty="0" smtClean="0">
                <a:solidFill>
                  <a:schemeClr val="tx1"/>
                </a:solidFill>
                <a:latin typeface="Fira Sans" panose="020B0803050000020004" pitchFamily="34" charset="0"/>
                <a:ea typeface="Fira Sans" panose="020B0803050000020004" pitchFamily="34" charset="0"/>
              </a:rPr>
              <a:t>na vodnidum@csop.cz</a:t>
            </a:r>
          </a:p>
          <a:p>
            <a:r>
              <a:rPr lang="cs-CZ" sz="28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VP budou probíhat 2 dny v týdnu - středa a čtvrtek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4687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80" y="629816"/>
            <a:ext cx="8229600" cy="340371"/>
          </a:xfrm>
        </p:spPr>
        <p:txBody>
          <a:bodyPr>
            <a:noAutofit/>
          </a:bodyPr>
          <a:lstStyle/>
          <a:p>
            <a:r>
              <a:rPr lang="cs-CZ" sz="4000" dirty="0" smtClean="0">
                <a:solidFill>
                  <a:schemeClr val="accent5"/>
                </a:solidFill>
                <a:latin typeface="Fira Sans" panose="020B0803050000020004" pitchFamily="34" charset="0"/>
                <a:ea typeface="Fira Sans" panose="020B0803050000020004" pitchFamily="34" charset="0"/>
              </a:rPr>
              <a:t>Programy pro MŠ</a:t>
            </a:r>
            <a:endParaRPr lang="cs-CZ" sz="4000" dirty="0">
              <a:solidFill>
                <a:schemeClr val="accent5"/>
              </a:solidFill>
              <a:latin typeface="Fira Sans" panose="020B0803050000020004" pitchFamily="34" charset="0"/>
              <a:ea typeface="Fira Sans" panose="020B08030500000200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7680" y="177281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        Putování s vodní vílou</a:t>
            </a:r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4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Od vajíčka k žabce</a:t>
            </a:r>
            <a:endParaRPr lang="cs-CZ" sz="2400" dirty="0">
              <a:latin typeface="Fira Sans" panose="020B0803050000020004" pitchFamily="34" charset="0"/>
              <a:ea typeface="Fira Sans" panose="020B08030500000200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68760"/>
            <a:ext cx="3312368" cy="23788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42207"/>
            <a:ext cx="3383280" cy="237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28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9267" y="4581128"/>
            <a:ext cx="3744416" cy="786210"/>
          </a:xfrm>
        </p:spPr>
        <p:txBody>
          <a:bodyPr>
            <a:noAutofit/>
          </a:bodyPr>
          <a:lstStyle/>
          <a:p>
            <a:r>
              <a:rPr lang="cs-CZ" dirty="0" smtClean="0">
                <a:latin typeface="Fira Sans" panose="020B0803050000020004" pitchFamily="34" charset="0"/>
                <a:ea typeface="Fira Sans" panose="020B0803050000020004" pitchFamily="34" charset="0"/>
              </a:rPr>
              <a:t>Vodník Švihák a jeho breberky</a:t>
            </a:r>
            <a:endParaRPr lang="cs-CZ" dirty="0">
              <a:latin typeface="Fira Sans" panose="020B0803050000020004" pitchFamily="34" charset="0"/>
              <a:ea typeface="Fira Sans" panose="020B0803050000020004" pitchFamily="34" charset="0"/>
            </a:endParaRP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2107" y="1628800"/>
            <a:ext cx="3240360" cy="243027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>
                <a:latin typeface="Fira Sans" panose="020B0803050000020004" pitchFamily="34" charset="0"/>
                <a:ea typeface="Fira Sans" panose="020B0803050000020004" pitchFamily="34" charset="0"/>
              </a:rPr>
              <a:t>v</a:t>
            </a:r>
            <a:r>
              <a:rPr lang="cs-CZ" dirty="0" smtClean="0">
                <a:latin typeface="Fira Sans" panose="020B0803050000020004" pitchFamily="34" charset="0"/>
                <a:ea typeface="Fira Sans" panose="020B0803050000020004" pitchFamily="34" charset="0"/>
              </a:rPr>
              <a:t>enkovní program </a:t>
            </a:r>
            <a:endParaRPr lang="cs-CZ" dirty="0">
              <a:latin typeface="Fira Sans" panose="020B0803050000020004" pitchFamily="34" charset="0"/>
              <a:ea typeface="Fira Sans" panose="020B08030500000200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45" y="1052736"/>
            <a:ext cx="3256222" cy="243027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20930"/>
            <a:ext cx="3256222" cy="24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1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353232"/>
          </a:xfrm>
        </p:spPr>
        <p:txBody>
          <a:bodyPr>
            <a:noAutofit/>
          </a:bodyPr>
          <a:lstStyle/>
          <a:p>
            <a:r>
              <a:rPr lang="cs-CZ" sz="4000" dirty="0" smtClean="0">
                <a:solidFill>
                  <a:schemeClr val="accent5"/>
                </a:solidFill>
                <a:latin typeface="Fira Sans" panose="020B0803050000020004" pitchFamily="34" charset="0"/>
                <a:ea typeface="Fira Sans" panose="020B0803050000020004" pitchFamily="34" charset="0"/>
              </a:rPr>
              <a:t>Výukové programy pro 1.stupeň ZŠ</a:t>
            </a:r>
            <a:endParaRPr lang="cs-CZ" sz="4000" dirty="0">
              <a:solidFill>
                <a:schemeClr val="accent5"/>
              </a:solidFill>
              <a:latin typeface="Fira Sans" panose="020B0803050000020004" pitchFamily="34" charset="0"/>
              <a:ea typeface="Fira Sans" panose="020B08030500000200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Voda kolem nás</a:t>
            </a:r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4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Trampoty bolena Bolka</a:t>
            </a:r>
            <a:endParaRPr lang="cs-CZ" sz="2400" dirty="0">
              <a:latin typeface="Fira Sans" panose="020B0803050000020004" pitchFamily="34" charset="0"/>
              <a:ea typeface="Fira Sans" panose="020B08030500000200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42708"/>
            <a:ext cx="3194820" cy="23961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85304"/>
            <a:ext cx="3168352" cy="238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20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5"/>
                </a:solidFill>
                <a:latin typeface="Fira Sans" panose="020B0803050000020004" pitchFamily="34" charset="0"/>
                <a:ea typeface="Fira Sans" panose="020B0803050000020004" pitchFamily="34" charset="0"/>
              </a:rPr>
              <a:t>Programy pro 1.stupeň ZŠ</a:t>
            </a:r>
            <a:endParaRPr lang="cs-CZ" sz="4000" dirty="0">
              <a:solidFill>
                <a:schemeClr val="accent5"/>
              </a:solidFill>
              <a:latin typeface="Fira Sans" panose="020B0803050000020004" pitchFamily="34" charset="0"/>
              <a:ea typeface="Fira Sans" panose="020B08030500000200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Na břehu aneb Želivka na vlastní kůži</a:t>
            </a:r>
            <a:endParaRPr lang="cs-CZ" sz="2400" dirty="0">
              <a:latin typeface="Fira Sans" panose="020B0803050000020004" pitchFamily="34" charset="0"/>
              <a:ea typeface="Fira Sans" panose="020B08030500000200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52936"/>
            <a:ext cx="4902237" cy="3599805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60848"/>
            <a:ext cx="460886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5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499176" cy="79695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5"/>
                </a:solidFill>
                <a:latin typeface="Fira Sans" panose="020B0803050000020004" pitchFamily="34" charset="0"/>
                <a:ea typeface="Fira Sans" panose="020B0803050000020004" pitchFamily="34" charset="0"/>
              </a:rPr>
              <a:t>Programy pro 2.stupeň a střední školy</a:t>
            </a:r>
            <a:endParaRPr lang="cs-CZ" dirty="0">
              <a:solidFill>
                <a:schemeClr val="accent5"/>
              </a:solidFill>
              <a:latin typeface="Fira Sans" panose="020B0803050000020004" pitchFamily="34" charset="0"/>
              <a:ea typeface="Fira Sans" panose="020B0803050000020004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Vodní „RISKUJ“</a:t>
            </a:r>
            <a:endParaRPr lang="cs-CZ" b="0" dirty="0">
              <a:latin typeface="Fira Sans" panose="020B0803050000020004" pitchFamily="34" charset="0"/>
              <a:ea typeface="Fira Sans" panose="020B0803050000020004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7610"/>
            <a:ext cx="4040188" cy="3030141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317823"/>
          </a:xfrm>
        </p:spPr>
        <p:txBody>
          <a:bodyPr/>
          <a:lstStyle/>
          <a:p>
            <a:r>
              <a:rPr lang="cs-CZ" b="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Cesta vody vodovody</a:t>
            </a:r>
            <a:endParaRPr lang="cs-CZ" b="0" dirty="0">
              <a:latin typeface="Fira Sans" panose="020B0803050000020004" pitchFamily="34" charset="0"/>
              <a:ea typeface="Fira Sans" panose="020B0803050000020004" pitchFamily="34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40968"/>
            <a:ext cx="4026635" cy="3019976"/>
          </a:xfrm>
        </p:spPr>
      </p:pic>
    </p:spTree>
    <p:extLst>
      <p:ext uri="{BB962C8B-B14F-4D97-AF65-F5344CB8AC3E}">
        <p14:creationId xmlns:p14="http://schemas.microsoft.com/office/powerpoint/2010/main" val="3550633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5"/>
                </a:solidFill>
                <a:latin typeface="Fira Sans" panose="020B0803050000020004" pitchFamily="34" charset="0"/>
                <a:ea typeface="Fira Sans" panose="020B0803050000020004" pitchFamily="34" charset="0"/>
              </a:rPr>
              <a:t>Komentované prohlídky koruny hráze  vodního díla Švihov s průvodcem</a:t>
            </a:r>
            <a:endParaRPr lang="cs-CZ" sz="3200" dirty="0">
              <a:solidFill>
                <a:schemeClr val="accent5"/>
              </a:solidFill>
              <a:latin typeface="Fira Sans" panose="020B0803050000020004" pitchFamily="34" charset="0"/>
              <a:ea typeface="Fira Sans" panose="020B08030500000200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48472"/>
          </a:xfrm>
        </p:spPr>
        <p:txBody>
          <a:bodyPr>
            <a:normAutofit/>
          </a:bodyPr>
          <a:lstStyle/>
          <a:p>
            <a:r>
              <a:rPr lang="cs-CZ" sz="2500" dirty="0">
                <a:latin typeface="Fira Sans" panose="020B0803050000020004" pitchFamily="34" charset="0"/>
                <a:ea typeface="Fira Sans" panose="020B0803050000020004" pitchFamily="34" charset="0"/>
              </a:rPr>
              <a:t>Vodní nádrž Švihov je zdrojem pitné vody pro Prahu, část Středočeského a Jihočeského kraje a kraje Vysočina</a:t>
            </a:r>
            <a:r>
              <a:rPr lang="cs-CZ" sz="25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.</a:t>
            </a:r>
          </a:p>
          <a:p>
            <a:r>
              <a:rPr lang="cs-CZ" sz="2500" dirty="0">
                <a:latin typeface="Fira Sans" panose="020B0803050000020004" pitchFamily="34" charset="0"/>
                <a:ea typeface="Fira Sans" panose="020B0803050000020004" pitchFamily="34" charset="0"/>
              </a:rPr>
              <a:t>Vstup veřejnosti na hráz i k břehům vodní nádrže je přísně zakázán</a:t>
            </a:r>
            <a:r>
              <a:rPr lang="cs-CZ" sz="25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.</a:t>
            </a:r>
          </a:p>
          <a:p>
            <a:r>
              <a:rPr lang="cs-CZ" sz="25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Cena </a:t>
            </a:r>
            <a:r>
              <a:rPr lang="cs-CZ" sz="25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exkurze 85,-</a:t>
            </a:r>
            <a:r>
              <a:rPr lang="cs-CZ" sz="25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Kč/žák, zvýhodněná cena 45Kč/žák v případě, že využijete i nabídky výukových programů</a:t>
            </a:r>
            <a:endParaRPr lang="cs-CZ" sz="2500" dirty="0" smtClean="0">
              <a:latin typeface="Fira Sans" panose="020B0803050000020004" pitchFamily="34" charset="0"/>
              <a:ea typeface="Fira Sans" panose="020B0803050000020004" pitchFamily="34" charset="0"/>
            </a:endParaRPr>
          </a:p>
          <a:p>
            <a:r>
              <a:rPr lang="cs-CZ" sz="25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Exkurze jsou doplňkem informací k prohlídce VD</a:t>
            </a:r>
          </a:p>
          <a:p>
            <a:r>
              <a:rPr lang="cs-CZ" sz="2500" dirty="0" smtClean="0">
                <a:latin typeface="Fira Sans" panose="020B0803050000020004" pitchFamily="34" charset="0"/>
                <a:ea typeface="Fira Sans" panose="020B0803050000020004" pitchFamily="34" charset="0"/>
              </a:rPr>
              <a:t>Časová náročnost 60 minut</a:t>
            </a:r>
          </a:p>
          <a:p>
            <a:endParaRPr lang="cs-CZ" sz="2500" dirty="0" smtClean="0">
              <a:latin typeface="Fira Sans" panose="020B0803050000020004" pitchFamily="34" charset="0"/>
              <a:ea typeface="Fira Sans" panose="020B0803050000020004" pitchFamily="34" charset="0"/>
            </a:endParaRPr>
          </a:p>
          <a:p>
            <a:endParaRPr lang="cs-CZ" sz="2500" dirty="0">
              <a:latin typeface="Fira Sans" panose="020B0803050000020004" pitchFamily="34" charset="0"/>
              <a:ea typeface="Fira Sans" panose="020B0803050000020004" pitchFamily="34" charset="0"/>
            </a:endParaRPr>
          </a:p>
          <a:p>
            <a:endParaRPr lang="cs-CZ" sz="2500" dirty="0">
              <a:latin typeface="Fira Sans" panose="020B0803050000020004" pitchFamily="34" charset="0"/>
              <a:ea typeface="Fira Sans" panose="020B0803050000020004" pitchFamily="34" charset="0"/>
            </a:endParaRPr>
          </a:p>
          <a:p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42923782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311</Words>
  <Application>Microsoft Office PowerPoint</Application>
  <PresentationFormat>Předvádění na obrazovce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Fira Sans</vt:lpstr>
      <vt:lpstr>Motiv systému Office</vt:lpstr>
      <vt:lpstr>Nabídka pro školy v roce 2022</vt:lpstr>
      <vt:lpstr>V r.2022 nabízí Vodní dům školám</vt:lpstr>
      <vt:lpstr>Výukové programy</vt:lpstr>
      <vt:lpstr>Programy pro MŠ</vt:lpstr>
      <vt:lpstr>Vodník Švihák a jeho breberky</vt:lpstr>
      <vt:lpstr>Výukové programy pro 1.stupeň ZŠ</vt:lpstr>
      <vt:lpstr>Programy pro 1.stupeň ZŠ</vt:lpstr>
      <vt:lpstr>Programy pro 2.stupeň a střední školy</vt:lpstr>
      <vt:lpstr>Komentované prohlídky koruny hráze  vodního díla Švihov s průvodcem</vt:lpstr>
      <vt:lpstr> Komentované prohlídky hráze </vt:lpstr>
      <vt:lpstr>NOVINKA pro r.2022 exkurze k zatopeným mostům</vt:lpstr>
      <vt:lpstr>EXKURZE K OPUŠTĚNÝM DÁLNIČNÍM MOSTŮM</vt:lpstr>
      <vt:lpstr>Prezentace aplikace PowerPoint</vt:lpstr>
      <vt:lpstr>Prezentace aplikace PowerPoint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výukové programy ve VD</dc:title>
  <dc:creator>Veronika</dc:creator>
  <cp:lastModifiedBy>Vodní dům</cp:lastModifiedBy>
  <cp:revision>136</cp:revision>
  <dcterms:created xsi:type="dcterms:W3CDTF">2020-01-31T16:25:19Z</dcterms:created>
  <dcterms:modified xsi:type="dcterms:W3CDTF">2021-11-10T09:41:04Z</dcterms:modified>
</cp:coreProperties>
</file>